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1" r:id="rId5"/>
    <p:sldId id="262" r:id="rId6"/>
    <p:sldId id="264" r:id="rId7"/>
    <p:sldId id="263" r:id="rId8"/>
    <p:sldId id="259" r:id="rId9"/>
    <p:sldId id="260"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1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4" d="100"/>
          <a:sy n="84" d="100"/>
        </p:scale>
        <p:origin x="30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EDB137D-9AA1-4607-AEEC-4AC3841486BE}" type="datetimeFigureOut">
              <a:rPr lang="it-IT" smtClean="0"/>
              <a:t>23/01/23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39392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DB137D-9AA1-4607-AEEC-4AC3841486BE}" type="datetimeFigureOut">
              <a:rPr lang="it-IT" smtClean="0"/>
              <a:t>23/01/23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323871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DB137D-9AA1-4607-AEEC-4AC3841486BE}" type="datetimeFigureOut">
              <a:rPr lang="it-IT" smtClean="0"/>
              <a:t>23/01/23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30485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DB137D-9AA1-4607-AEEC-4AC3841486BE}" type="datetimeFigureOut">
              <a:rPr lang="it-IT" smtClean="0"/>
              <a:t>23/01/23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31912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EDB137D-9AA1-4607-AEEC-4AC3841486BE}" type="datetimeFigureOut">
              <a:rPr lang="it-IT" smtClean="0"/>
              <a:t>23/01/23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423507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EDB137D-9AA1-4607-AEEC-4AC3841486BE}" type="datetimeFigureOut">
              <a:rPr lang="it-IT" smtClean="0"/>
              <a:t>23/01/23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151170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340100"/>
            <a:ext cx="2901255" cy="4912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340100"/>
            <a:ext cx="2915543" cy="4912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EDB137D-9AA1-4607-AEEC-4AC3841486BE}" type="datetimeFigureOut">
              <a:rPr lang="it-IT" smtClean="0"/>
              <a:t>23/01/23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181980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EDB137D-9AA1-4607-AEEC-4AC3841486BE}" type="datetimeFigureOut">
              <a:rPr lang="it-IT" smtClean="0"/>
              <a:t>23/01/23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225170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B137D-9AA1-4607-AEEC-4AC3841486BE}" type="datetimeFigureOut">
              <a:rPr lang="it-IT" smtClean="0"/>
              <a:t>23/01/23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36824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DB137D-9AA1-4607-AEEC-4AC3841486BE}" type="datetimeFigureOut">
              <a:rPr lang="it-IT" smtClean="0"/>
              <a:t>23/01/23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88705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DB137D-9AA1-4607-AEEC-4AC3841486BE}" type="datetimeFigureOut">
              <a:rPr lang="it-IT" smtClean="0"/>
              <a:t>23/01/23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F677417-96C7-4139-8A04-58B2AC2128C8}" type="slidenum">
              <a:rPr lang="it-IT" smtClean="0"/>
              <a:t>‹N›</a:t>
            </a:fld>
            <a:endParaRPr lang="it-IT"/>
          </a:p>
        </p:txBody>
      </p:sp>
    </p:spTree>
    <p:extLst>
      <p:ext uri="{BB962C8B-B14F-4D97-AF65-F5344CB8AC3E}">
        <p14:creationId xmlns:p14="http://schemas.microsoft.com/office/powerpoint/2010/main" val="248970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EDB137D-9AA1-4607-AEEC-4AC3841486BE}" type="datetimeFigureOut">
              <a:rPr lang="it-IT" smtClean="0"/>
              <a:t>23/01/23</a:t>
            </a:fld>
            <a:endParaRPr lang="it-IT"/>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F677417-96C7-4139-8A04-58B2AC2128C8}" type="slidenum">
              <a:rPr lang="it-IT" smtClean="0"/>
              <a:t>‹N›</a:t>
            </a:fld>
            <a:endParaRPr lang="it-IT"/>
          </a:p>
        </p:txBody>
      </p:sp>
    </p:spTree>
    <p:extLst>
      <p:ext uri="{BB962C8B-B14F-4D97-AF65-F5344CB8AC3E}">
        <p14:creationId xmlns:p14="http://schemas.microsoft.com/office/powerpoint/2010/main" val="1987620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546497" y="4245684"/>
            <a:ext cx="5907881" cy="389336"/>
          </a:xfrm>
        </p:spPr>
        <p:txBody>
          <a:bodyPr>
            <a:normAutofit fontScale="85000" lnSpcReduction="20000"/>
          </a:bodyPr>
          <a:lstStyle/>
          <a:p>
            <a:r>
              <a:rPr lang="it-IT" sz="3000" i="1" dirty="0">
                <a:solidFill>
                  <a:srgbClr val="D1C1A4"/>
                </a:solidFill>
                <a:latin typeface="Bookman Old Style" panose="02050604050505020204" pitchFamily="18" charset="0"/>
              </a:rPr>
              <a:t>A.P.E.: facciamo chiarezza</a:t>
            </a:r>
          </a:p>
          <a:p>
            <a:endParaRPr lang="it-IT" sz="2400" i="1" dirty="0">
              <a:solidFill>
                <a:srgbClr val="D1C1A4"/>
              </a:solidFill>
              <a:latin typeface="Bookman Old Style" panose="02050604050505020204" pitchFamily="18" charset="0"/>
            </a:endParaRPr>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sp>
        <p:nvSpPr>
          <p:cNvPr id="10" name="CasellaDiTesto 9">
            <a:extLst>
              <a:ext uri="{FF2B5EF4-FFF2-40B4-BE49-F238E27FC236}">
                <a16:creationId xmlns:a16="http://schemas.microsoft.com/office/drawing/2014/main" id="{F1850405-256C-E1B3-AAAF-9616D435FD1D}"/>
              </a:ext>
            </a:extLst>
          </p:cNvPr>
          <p:cNvSpPr txBox="1"/>
          <p:nvPr/>
        </p:nvSpPr>
        <p:spPr>
          <a:xfrm>
            <a:off x="907256" y="4635019"/>
            <a:ext cx="5186363" cy="400110"/>
          </a:xfrm>
          <a:prstGeom prst="rect">
            <a:avLst/>
          </a:prstGeom>
          <a:noFill/>
        </p:spPr>
        <p:txBody>
          <a:bodyPr wrap="square" rtlCol="0">
            <a:spAutoFit/>
          </a:bodyPr>
          <a:lstStyle/>
          <a:p>
            <a:pPr algn="ctr"/>
            <a:r>
              <a:rPr lang="it-IT" sz="2000" dirty="0">
                <a:solidFill>
                  <a:schemeClr val="bg1">
                    <a:lumMod val="50000"/>
                  </a:schemeClr>
                </a:solidFill>
              </a:rPr>
              <a:t>Consulta la nostra mini-guida</a:t>
            </a:r>
          </a:p>
        </p:txBody>
      </p:sp>
    </p:spTree>
    <p:extLst>
      <p:ext uri="{BB962C8B-B14F-4D97-AF65-F5344CB8AC3E}">
        <p14:creationId xmlns:p14="http://schemas.microsoft.com/office/powerpoint/2010/main" val="85334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546497" y="4245684"/>
            <a:ext cx="5907881" cy="389336"/>
          </a:xfrm>
        </p:spPr>
        <p:txBody>
          <a:bodyPr>
            <a:normAutofit lnSpcReduction="10000"/>
          </a:bodyPr>
          <a:lstStyle/>
          <a:p>
            <a:r>
              <a:rPr lang="it-IT" sz="2400" i="1" dirty="0">
                <a:solidFill>
                  <a:srgbClr val="D1C1A4"/>
                </a:solidFill>
                <a:latin typeface="Bookman Old Style" panose="02050604050505020204" pitchFamily="18" charset="0"/>
              </a:rPr>
              <a:t>Come si valuta il valore di una casa?</a:t>
            </a:r>
          </a:p>
          <a:p>
            <a:endParaRPr lang="it-IT" sz="2400" i="1" dirty="0">
              <a:solidFill>
                <a:srgbClr val="D1C1A4"/>
              </a:solidFill>
              <a:latin typeface="Bookman Old Style" panose="02050604050505020204" pitchFamily="18" charset="0"/>
            </a:endParaRPr>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sp>
        <p:nvSpPr>
          <p:cNvPr id="10" name="CasellaDiTesto 9">
            <a:extLst>
              <a:ext uri="{FF2B5EF4-FFF2-40B4-BE49-F238E27FC236}">
                <a16:creationId xmlns:a16="http://schemas.microsoft.com/office/drawing/2014/main" id="{F1850405-256C-E1B3-AAAF-9616D435FD1D}"/>
              </a:ext>
            </a:extLst>
          </p:cNvPr>
          <p:cNvSpPr txBox="1"/>
          <p:nvPr/>
        </p:nvSpPr>
        <p:spPr>
          <a:xfrm>
            <a:off x="907256" y="4635019"/>
            <a:ext cx="5186363" cy="300082"/>
          </a:xfrm>
          <a:prstGeom prst="rect">
            <a:avLst/>
          </a:prstGeom>
          <a:noFill/>
        </p:spPr>
        <p:txBody>
          <a:bodyPr wrap="square" rtlCol="0">
            <a:spAutoFit/>
          </a:bodyPr>
          <a:lstStyle/>
          <a:p>
            <a:pPr algn="ctr"/>
            <a:r>
              <a:rPr lang="it-IT" sz="1350" dirty="0">
                <a:solidFill>
                  <a:schemeClr val="bg1">
                    <a:lumMod val="50000"/>
                  </a:schemeClr>
                </a:solidFill>
              </a:rPr>
              <a:t>Consulta la nostra mini-guida.</a:t>
            </a:r>
          </a:p>
        </p:txBody>
      </p:sp>
      <p:pic>
        <p:nvPicPr>
          <p:cNvPr id="12" name="Immagine 11">
            <a:extLst>
              <a:ext uri="{FF2B5EF4-FFF2-40B4-BE49-F238E27FC236}">
                <a16:creationId xmlns:a16="http://schemas.microsoft.com/office/drawing/2014/main" id="{AAD01241-DEA8-667A-39CA-26487B4B8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62" y="3076762"/>
            <a:ext cx="5790476" cy="2990476"/>
          </a:xfrm>
          <a:prstGeom prst="rect">
            <a:avLst/>
          </a:prstGeom>
        </p:spPr>
      </p:pic>
    </p:spTree>
    <p:extLst>
      <p:ext uri="{BB962C8B-B14F-4D97-AF65-F5344CB8AC3E}">
        <p14:creationId xmlns:p14="http://schemas.microsoft.com/office/powerpoint/2010/main" val="154582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3285639" y="3239145"/>
            <a:ext cx="3572360" cy="2550863"/>
          </a:xfrm>
        </p:spPr>
        <p:txBody>
          <a:bodyPr>
            <a:normAutofit/>
          </a:bodyPr>
          <a:lstStyle/>
          <a:p>
            <a:pPr algn="l"/>
            <a:endParaRPr lang="it-IT" sz="1900" dirty="0">
              <a:latin typeface="Ayuthaya" pitchFamily="2" charset="-34"/>
              <a:ea typeface="Ayuthaya" pitchFamily="2" charset="-34"/>
              <a:cs typeface="Ayuthaya" pitchFamily="2" charset="-34"/>
            </a:endParaRPr>
          </a:p>
          <a:p>
            <a:pPr algn="l"/>
            <a:endParaRPr lang="it-IT" sz="1350" dirty="0"/>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sp>
        <p:nvSpPr>
          <p:cNvPr id="9" name="CasellaDiTesto 8">
            <a:extLst>
              <a:ext uri="{FF2B5EF4-FFF2-40B4-BE49-F238E27FC236}">
                <a16:creationId xmlns:a16="http://schemas.microsoft.com/office/drawing/2014/main" id="{504D6030-65BA-5280-D450-DA4CE47A1B3E}"/>
              </a:ext>
            </a:extLst>
          </p:cNvPr>
          <p:cNvSpPr txBox="1"/>
          <p:nvPr/>
        </p:nvSpPr>
        <p:spPr>
          <a:xfrm>
            <a:off x="0" y="2586841"/>
            <a:ext cx="6817721" cy="4801314"/>
          </a:xfrm>
          <a:prstGeom prst="rect">
            <a:avLst/>
          </a:prstGeom>
          <a:noFill/>
        </p:spPr>
        <p:txBody>
          <a:bodyPr wrap="square">
            <a:spAutoFit/>
          </a:bodyPr>
          <a:lstStyle/>
          <a:p>
            <a:pPr algn="just"/>
            <a:endParaRPr lang="it-IT" sz="1800" dirty="0"/>
          </a:p>
          <a:p>
            <a:pPr algn="just"/>
            <a:endParaRPr lang="it-IT" dirty="0"/>
          </a:p>
          <a:p>
            <a:pPr algn="just"/>
            <a:endParaRPr lang="it-IT" sz="1800" dirty="0"/>
          </a:p>
          <a:p>
            <a:pPr algn="just"/>
            <a:endParaRPr lang="it-IT" dirty="0"/>
          </a:p>
          <a:p>
            <a:pPr algn="just"/>
            <a:endParaRPr lang="it-IT" sz="1800" dirty="0"/>
          </a:p>
          <a:p>
            <a:pPr algn="just"/>
            <a:endParaRPr lang="it-IT" dirty="0"/>
          </a:p>
          <a:p>
            <a:pPr algn="just"/>
            <a:endParaRPr lang="it-IT" sz="1800" dirty="0"/>
          </a:p>
          <a:p>
            <a:pPr algn="just"/>
            <a:endParaRPr lang="it-IT" dirty="0"/>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L’attestato di prestazione energetica (A.P.E) sintetizza le caratteristiche energetiche e il consumo di un edificio. È un documento importante, utile per sapere qual è la spesa di energia di una casa in un anno. Le classi energetiche vengono differenziate usando una scala di indicatori che classificano i consumi in ordine crescente, dalla meno performante (G), con costi maggiori sia per il riscaldamento che per il raffreddamento, alla più performante (A4), di solito con un impatto energetico quasi pari a zero.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1800" dirty="0"/>
          </a:p>
        </p:txBody>
      </p:sp>
      <p:pic>
        <p:nvPicPr>
          <p:cNvPr id="4" name="Immagine 3">
            <a:extLst>
              <a:ext uri="{FF2B5EF4-FFF2-40B4-BE49-F238E27FC236}">
                <a16:creationId xmlns:a16="http://schemas.microsoft.com/office/drawing/2014/main" id="{7402CEB5-989A-23E5-8733-642C7DC5B5B1}"/>
              </a:ext>
            </a:extLst>
          </p:cNvPr>
          <p:cNvPicPr>
            <a:picLocks noChangeAspect="1"/>
          </p:cNvPicPr>
          <p:nvPr/>
        </p:nvPicPr>
        <p:blipFill>
          <a:blip r:embed="rId4"/>
          <a:stretch>
            <a:fillRect/>
          </a:stretch>
        </p:blipFill>
        <p:spPr>
          <a:xfrm>
            <a:off x="512861" y="1078447"/>
            <a:ext cx="5832275" cy="3624662"/>
          </a:xfrm>
          <a:prstGeom prst="rect">
            <a:avLst/>
          </a:prstGeom>
        </p:spPr>
      </p:pic>
    </p:spTree>
    <p:extLst>
      <p:ext uri="{BB962C8B-B14F-4D97-AF65-F5344CB8AC3E}">
        <p14:creationId xmlns:p14="http://schemas.microsoft.com/office/powerpoint/2010/main" val="123376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201479" y="4022682"/>
            <a:ext cx="6493789" cy="4371224"/>
          </a:xfrm>
        </p:spPr>
        <p:txBody>
          <a:bodyPr>
            <a:normAutofit/>
          </a:bodyPr>
          <a:lstStyle/>
          <a:p>
            <a:pPr algn="just"/>
            <a:endParaRPr lang="it-IT" sz="1900" dirty="0">
              <a:latin typeface="Ayuthaya" pitchFamily="2" charset="-34"/>
              <a:ea typeface="Ayuthaya" pitchFamily="2" charset="-34"/>
              <a:cs typeface="Ayuthaya" pitchFamily="2" charset="-34"/>
            </a:endParaRPr>
          </a:p>
          <a:p>
            <a:pPr algn="l"/>
            <a:endParaRPr lang="it-IT" b="1" dirty="0"/>
          </a:p>
          <a:p>
            <a:pPr algn="just"/>
            <a:r>
              <a:rPr lang="it-IT" sz="1800" b="1" dirty="0">
                <a:effectLst/>
                <a:latin typeface="Calibri" panose="020F0502020204030204" pitchFamily="34" charset="0"/>
                <a:ea typeface="Calibri" panose="020F0502020204030204" pitchFamily="34" charset="0"/>
                <a:cs typeface="Calibri" panose="020F0502020204030204" pitchFamily="34" charset="0"/>
              </a:rPr>
              <a:t>A chi rivolgersi e cosa occorre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A redigerlo sono tecnici abilitati (come ingegneri, geometri o architetti) e per farlo occorre consegnare al certificatore, prima del sopralluogo obbligatorio sull’immobile: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1. Documento di identità del proprietario;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2. Planimetria catastale dell'immobile o se in possesso di una planimetria in scala;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3. Visura catastale aggiornata dell’immobile;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4. Libretto impianto (impianti autonomi);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5. Libretto di centrale (impianti centralizzati).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350" dirty="0"/>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pic>
        <p:nvPicPr>
          <p:cNvPr id="2" name="Immagine 1">
            <a:extLst>
              <a:ext uri="{FF2B5EF4-FFF2-40B4-BE49-F238E27FC236}">
                <a16:creationId xmlns:a16="http://schemas.microsoft.com/office/drawing/2014/main" id="{E34E56DC-3835-B429-D200-85732D08B6BE}"/>
              </a:ext>
            </a:extLst>
          </p:cNvPr>
          <p:cNvPicPr>
            <a:picLocks noChangeAspect="1"/>
          </p:cNvPicPr>
          <p:nvPr/>
        </p:nvPicPr>
        <p:blipFill>
          <a:blip r:embed="rId4"/>
          <a:stretch>
            <a:fillRect/>
          </a:stretch>
        </p:blipFill>
        <p:spPr>
          <a:xfrm>
            <a:off x="705010" y="995465"/>
            <a:ext cx="5447977" cy="3576535"/>
          </a:xfrm>
          <a:prstGeom prst="rect">
            <a:avLst/>
          </a:prstGeom>
        </p:spPr>
      </p:pic>
    </p:spTree>
    <p:extLst>
      <p:ext uri="{BB962C8B-B14F-4D97-AF65-F5344CB8AC3E}">
        <p14:creationId xmlns:p14="http://schemas.microsoft.com/office/powerpoint/2010/main" val="207524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0" y="2975676"/>
            <a:ext cx="6857999" cy="5418232"/>
          </a:xfrm>
        </p:spPr>
        <p:txBody>
          <a:bodyPr>
            <a:normAutofit/>
          </a:bodyPr>
          <a:lstStyle/>
          <a:p>
            <a:pPr algn="just"/>
            <a:endParaRPr lang="it-IT" sz="26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it-IT" sz="20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it-IT" sz="2000" b="1" dirty="0">
              <a:latin typeface="Calibri" panose="020F0502020204030204" pitchFamily="34" charset="0"/>
              <a:ea typeface="Calibri" panose="020F0502020204030204" pitchFamily="34" charset="0"/>
              <a:cs typeface="Calibri" panose="020F0502020204030204" pitchFamily="34" charset="0"/>
            </a:endParaRPr>
          </a:p>
          <a:p>
            <a:pPr algn="just"/>
            <a:endParaRPr lang="it-IT" sz="2000" b="1" dirty="0">
              <a:latin typeface="Calibri" panose="020F0502020204030204" pitchFamily="34" charset="0"/>
              <a:ea typeface="Calibri" panose="020F0502020204030204" pitchFamily="34" charset="0"/>
              <a:cs typeface="Calibri" panose="020F0502020204030204" pitchFamily="34" charset="0"/>
            </a:endParaRPr>
          </a:p>
          <a:p>
            <a:pPr algn="just"/>
            <a:r>
              <a:rPr lang="it-IT" sz="2000" b="1" dirty="0">
                <a:effectLst/>
                <a:latin typeface="Calibri" panose="020F0502020204030204" pitchFamily="34" charset="0"/>
                <a:ea typeface="Calibri" panose="020F0502020204030204" pitchFamily="34" charset="0"/>
                <a:cs typeface="Calibri" panose="020F0502020204030204" pitchFamily="34" charset="0"/>
              </a:rPr>
              <a:t>Cosa verifica il tecnico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2000" dirty="0">
                <a:effectLst/>
                <a:latin typeface="Calibri" panose="020F0502020204030204" pitchFamily="34" charset="0"/>
                <a:ea typeface="Calibri" panose="020F0502020204030204" pitchFamily="34" charset="0"/>
                <a:cs typeface="Calibri" panose="020F0502020204030204" pitchFamily="34" charset="0"/>
              </a:rPr>
              <a:t>L’esperto durante le sue verifiche appura diversi aspetti strutturali di un immobile, come la situazione di infissi e murature, gli ambienti, la produzione di acqua calda, i materiali di costruzione, il sistema di illuminazione, il riscaldamento/raffreddamento degli ambienti, gli impianti presenti nell’abitazione. </a:t>
            </a:r>
          </a:p>
          <a:p>
            <a:pPr algn="just"/>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350" dirty="0"/>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pic>
        <p:nvPicPr>
          <p:cNvPr id="6" name="Immagine 5">
            <a:extLst>
              <a:ext uri="{FF2B5EF4-FFF2-40B4-BE49-F238E27FC236}">
                <a16:creationId xmlns:a16="http://schemas.microsoft.com/office/drawing/2014/main" id="{5791A4B1-7AC5-51F5-69E2-053E447F0EA8}"/>
              </a:ext>
            </a:extLst>
          </p:cNvPr>
          <p:cNvPicPr>
            <a:picLocks noChangeAspect="1"/>
          </p:cNvPicPr>
          <p:nvPr/>
        </p:nvPicPr>
        <p:blipFill>
          <a:blip r:embed="rId4"/>
          <a:stretch>
            <a:fillRect/>
          </a:stretch>
        </p:blipFill>
        <p:spPr>
          <a:xfrm>
            <a:off x="1820544" y="1384608"/>
            <a:ext cx="3216910" cy="2731061"/>
          </a:xfrm>
          <a:prstGeom prst="rect">
            <a:avLst/>
          </a:prstGeom>
        </p:spPr>
      </p:pic>
    </p:spTree>
    <p:extLst>
      <p:ext uri="{BB962C8B-B14F-4D97-AF65-F5344CB8AC3E}">
        <p14:creationId xmlns:p14="http://schemas.microsoft.com/office/powerpoint/2010/main" val="68721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0" y="2975676"/>
            <a:ext cx="6857999" cy="5418232"/>
          </a:xfrm>
        </p:spPr>
        <p:txBody>
          <a:bodyPr>
            <a:normAutofit fontScale="92500" lnSpcReduction="10000"/>
          </a:bodyPr>
          <a:lstStyle/>
          <a:p>
            <a:pPr algn="just"/>
            <a:endParaRPr lang="it-IT" sz="26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it-IT" sz="20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it-IT" sz="2000" b="1" dirty="0">
              <a:latin typeface="Calibri" panose="020F0502020204030204" pitchFamily="34" charset="0"/>
              <a:ea typeface="Calibri" panose="020F0502020204030204" pitchFamily="34" charset="0"/>
              <a:cs typeface="Calibri" panose="020F0502020204030204" pitchFamily="34" charset="0"/>
            </a:endParaRPr>
          </a:p>
          <a:p>
            <a:pPr algn="just"/>
            <a:r>
              <a:rPr lang="it-IT" sz="1900" b="1" dirty="0">
                <a:effectLst/>
                <a:latin typeface="Calibri" panose="020F0502020204030204" pitchFamily="34" charset="0"/>
                <a:ea typeface="Calibri" panose="020F0502020204030204" pitchFamily="34" charset="0"/>
                <a:cs typeface="Calibri" panose="020F0502020204030204" pitchFamily="34" charset="0"/>
              </a:rPr>
              <a:t>Quando è obbligatorio</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 edifici di nuova costruzione;</a:t>
            </a:r>
            <a:endParaRPr lang="it-IT"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Interventi di ristrutturazione importanti, ovvero che interessano oltre il 25% della superficie immobiliare;</a:t>
            </a:r>
            <a:endParaRPr lang="it-IT"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effectLst/>
                <a:latin typeface="Calibri" panose="020F0502020204030204" pitchFamily="34" charset="0"/>
                <a:ea typeface="Calibri" panose="020F0502020204030204" pitchFamily="34" charset="0"/>
                <a:cs typeface="Calibri" panose="020F0502020204030204" pitchFamily="34" charset="0"/>
              </a:rPr>
              <a:t>Nel caso di compravendita di un immobile;</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effectLst/>
                <a:latin typeface="Calibri" panose="020F0502020204030204" pitchFamily="34" charset="0"/>
                <a:ea typeface="Calibri" panose="020F0502020204030204" pitchFamily="34" charset="0"/>
                <a:cs typeface="Calibri" panose="020F0502020204030204" pitchFamily="34" charset="0"/>
              </a:rPr>
              <a:t>Nel caso di locazione di un immobile;</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effectLst/>
                <a:latin typeface="Calibri" panose="020F0502020204030204" pitchFamily="34" charset="0"/>
                <a:ea typeface="Calibri" panose="020F0502020204030204" pitchFamily="34" charset="0"/>
                <a:cs typeface="Calibri" panose="020F0502020204030204" pitchFamily="34" charset="0"/>
              </a:rPr>
              <a:t>Nel caso di edificio pubblico;</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effectLst/>
                <a:latin typeface="Calibri" panose="020F0502020204030204" pitchFamily="34" charset="0"/>
                <a:ea typeface="Calibri" panose="020F0502020204030204" pitchFamily="34" charset="0"/>
                <a:cs typeface="Calibri" panose="020F0502020204030204" pitchFamily="34" charset="0"/>
              </a:rPr>
              <a:t>Trasferimento di immobili: nel caso di donazione o trasferimento ad uso gratuito o in caso di assegnazione di immobili ai soci di una società;</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it-IT" sz="1900" dirty="0">
                <a:effectLst/>
                <a:latin typeface="Calibri" panose="020F0502020204030204" pitchFamily="34" charset="0"/>
                <a:ea typeface="Calibri" panose="020F0502020204030204" pitchFamily="34" charset="0"/>
                <a:cs typeface="Calibri" panose="020F0502020204030204" pitchFamily="34" charset="0"/>
              </a:rPr>
              <a:t>In alcuni casi, per accedere alle agevolazioni edilizie (In questo caso occorre attestare il miglioramento tra il momento precedente e quello successivo gli interventi di ristrutturazione).</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350" dirty="0"/>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pic>
        <p:nvPicPr>
          <p:cNvPr id="2" name="Immagine 1">
            <a:extLst>
              <a:ext uri="{FF2B5EF4-FFF2-40B4-BE49-F238E27FC236}">
                <a16:creationId xmlns:a16="http://schemas.microsoft.com/office/drawing/2014/main" id="{2F16C8A3-702E-F62F-6C2C-D4600E067E87}"/>
              </a:ext>
            </a:extLst>
          </p:cNvPr>
          <p:cNvPicPr>
            <a:picLocks noChangeAspect="1"/>
          </p:cNvPicPr>
          <p:nvPr/>
        </p:nvPicPr>
        <p:blipFill>
          <a:blip r:embed="rId4"/>
          <a:stretch>
            <a:fillRect/>
          </a:stretch>
        </p:blipFill>
        <p:spPr>
          <a:xfrm>
            <a:off x="1289048" y="1043381"/>
            <a:ext cx="4279901" cy="2838009"/>
          </a:xfrm>
          <a:prstGeom prst="rect">
            <a:avLst/>
          </a:prstGeom>
        </p:spPr>
      </p:pic>
    </p:spTree>
    <p:extLst>
      <p:ext uri="{BB962C8B-B14F-4D97-AF65-F5344CB8AC3E}">
        <p14:creationId xmlns:p14="http://schemas.microsoft.com/office/powerpoint/2010/main" val="205163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0" y="4091553"/>
            <a:ext cx="6857999" cy="4302353"/>
          </a:xfrm>
        </p:spPr>
        <p:txBody>
          <a:bodyPr>
            <a:normAutofit/>
          </a:bodyPr>
          <a:lstStyle/>
          <a:p>
            <a:pPr algn="l"/>
            <a:endParaRPr lang="it-IT" sz="1400" b="1" dirty="0"/>
          </a:p>
          <a:p>
            <a:pPr algn="just"/>
            <a:r>
              <a:rPr lang="it-IT" sz="1800" b="1" dirty="0">
                <a:effectLst/>
                <a:latin typeface="Calibri" panose="020F0502020204030204" pitchFamily="34" charset="0"/>
                <a:ea typeface="Calibri" panose="020F0502020204030204" pitchFamily="34" charset="0"/>
                <a:cs typeface="Calibri" panose="020F0502020204030204" pitchFamily="34" charset="0"/>
              </a:rPr>
              <a:t>Chi paga e validità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Nel caso di acquisto di un immobile, è il venditore che deve pagare le spese per l’A.P.E.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Quando invece si parla di affitto, il costo viene coperto dal proprietario.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L’attestato ha validità di 10 anni. In caso di lavori che variano le prestazioni energetiche dell’immobile, l’attestato va rinnovato.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È sempre consigliabile affidarsi a esperti e professionisti per poter svolgere correttamente l’intera procedura relativa alla certificazione APE. </a:t>
            </a: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Il team di </a:t>
            </a:r>
            <a:r>
              <a:rPr lang="it-IT" sz="1800" u="sng" dirty="0">
                <a:effectLst/>
                <a:latin typeface="Calibri" panose="020F0502020204030204" pitchFamily="34" charset="0"/>
                <a:ea typeface="Calibri" panose="020F0502020204030204" pitchFamily="34" charset="0"/>
                <a:cs typeface="Calibri" panose="020F0502020204030204" pitchFamily="34" charset="0"/>
              </a:rPr>
              <a:t>Immobiliare 80 Milano </a:t>
            </a:r>
            <a:r>
              <a:rPr lang="it-IT" sz="1800" dirty="0">
                <a:effectLst/>
                <a:latin typeface="Calibri" panose="020F0502020204030204" pitchFamily="34" charset="0"/>
                <a:ea typeface="Calibri" panose="020F0502020204030204" pitchFamily="34" charset="0"/>
                <a:cs typeface="Calibri" panose="020F0502020204030204" pitchFamily="34" charset="0"/>
              </a:rPr>
              <a:t>è pronto a supportarti anche in questo.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pic>
        <p:nvPicPr>
          <p:cNvPr id="2" name="Immagine 1">
            <a:extLst>
              <a:ext uri="{FF2B5EF4-FFF2-40B4-BE49-F238E27FC236}">
                <a16:creationId xmlns:a16="http://schemas.microsoft.com/office/drawing/2014/main" id="{C2927D70-DC72-F3E2-9428-35EB47140A60}"/>
              </a:ext>
            </a:extLst>
          </p:cNvPr>
          <p:cNvPicPr>
            <a:picLocks noChangeAspect="1"/>
          </p:cNvPicPr>
          <p:nvPr/>
        </p:nvPicPr>
        <p:blipFill>
          <a:blip r:embed="rId4"/>
          <a:stretch>
            <a:fillRect/>
          </a:stretch>
        </p:blipFill>
        <p:spPr>
          <a:xfrm>
            <a:off x="646428" y="1070851"/>
            <a:ext cx="5784851" cy="3383039"/>
          </a:xfrm>
          <a:prstGeom prst="rect">
            <a:avLst/>
          </a:prstGeom>
        </p:spPr>
      </p:pic>
    </p:spTree>
    <p:extLst>
      <p:ext uri="{BB962C8B-B14F-4D97-AF65-F5344CB8AC3E}">
        <p14:creationId xmlns:p14="http://schemas.microsoft.com/office/powerpoint/2010/main" val="200647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04BAF1C-3CCD-7E00-E31D-DEE8C436337B}"/>
              </a:ext>
            </a:extLst>
          </p:cNvPr>
          <p:cNvSpPr>
            <a:spLocks noGrp="1"/>
          </p:cNvSpPr>
          <p:nvPr>
            <p:ph type="subTitle" idx="1"/>
          </p:nvPr>
        </p:nvSpPr>
        <p:spPr>
          <a:xfrm>
            <a:off x="546497" y="3561033"/>
            <a:ext cx="5907881" cy="389336"/>
          </a:xfrm>
        </p:spPr>
        <p:txBody>
          <a:bodyPr>
            <a:normAutofit lnSpcReduction="10000"/>
          </a:bodyPr>
          <a:lstStyle/>
          <a:p>
            <a:r>
              <a:rPr lang="it-IT" sz="2400" i="1" dirty="0">
                <a:solidFill>
                  <a:srgbClr val="D1C1A4"/>
                </a:solidFill>
                <a:latin typeface="Bookman Old Style" panose="02050604050505020204" pitchFamily="18" charset="0"/>
              </a:rPr>
              <a:t>I nostri servizi</a:t>
            </a:r>
          </a:p>
          <a:p>
            <a:endParaRPr lang="it-IT" sz="2400" i="1" dirty="0">
              <a:solidFill>
                <a:srgbClr val="D1C1A4"/>
              </a:solidFill>
              <a:latin typeface="Bookman Old Style" panose="02050604050505020204" pitchFamily="18" charset="0"/>
            </a:endParaRPr>
          </a:p>
        </p:txBody>
      </p:sp>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7227"/>
            <a:ext cx="6857999" cy="750094"/>
          </a:xfrm>
          <a:prstGeom prst="rect">
            <a:avLst/>
          </a:prstGeom>
        </p:spPr>
      </p:pic>
      <p:sp>
        <p:nvSpPr>
          <p:cNvPr id="10" name="CasellaDiTesto 9">
            <a:extLst>
              <a:ext uri="{FF2B5EF4-FFF2-40B4-BE49-F238E27FC236}">
                <a16:creationId xmlns:a16="http://schemas.microsoft.com/office/drawing/2014/main" id="{F1850405-256C-E1B3-AAAF-9616D435FD1D}"/>
              </a:ext>
            </a:extLst>
          </p:cNvPr>
          <p:cNvSpPr txBox="1"/>
          <p:nvPr/>
        </p:nvSpPr>
        <p:spPr>
          <a:xfrm>
            <a:off x="907256" y="3950368"/>
            <a:ext cx="5186363" cy="300082"/>
          </a:xfrm>
          <a:prstGeom prst="rect">
            <a:avLst/>
          </a:prstGeom>
          <a:noFill/>
        </p:spPr>
        <p:txBody>
          <a:bodyPr wrap="square" rtlCol="0">
            <a:spAutoFit/>
          </a:bodyPr>
          <a:lstStyle/>
          <a:p>
            <a:pPr algn="ctr"/>
            <a:r>
              <a:rPr lang="it-IT" sz="1350" dirty="0">
                <a:solidFill>
                  <a:schemeClr val="bg1">
                    <a:lumMod val="50000"/>
                  </a:schemeClr>
                </a:solidFill>
              </a:rPr>
              <a:t>La tradizione è la chiave di ogni casa.</a:t>
            </a:r>
          </a:p>
        </p:txBody>
      </p:sp>
      <p:pic>
        <p:nvPicPr>
          <p:cNvPr id="6" name="Immagine 5">
            <a:extLst>
              <a:ext uri="{FF2B5EF4-FFF2-40B4-BE49-F238E27FC236}">
                <a16:creationId xmlns:a16="http://schemas.microsoft.com/office/drawing/2014/main" id="{CC0ECA01-DF31-A981-00D2-56CFA66C5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84" y="4451396"/>
            <a:ext cx="6180833" cy="1142906"/>
          </a:xfrm>
          <a:prstGeom prst="rect">
            <a:avLst/>
          </a:prstGeom>
        </p:spPr>
      </p:pic>
    </p:spTree>
    <p:extLst>
      <p:ext uri="{BB962C8B-B14F-4D97-AF65-F5344CB8AC3E}">
        <p14:creationId xmlns:p14="http://schemas.microsoft.com/office/powerpoint/2010/main" val="355045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EB9AF7C-6E7D-EBF8-25DD-1C3BA8FA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78681"/>
          </a:xfrm>
          <a:prstGeom prst="rect">
            <a:avLst/>
          </a:prstGeom>
        </p:spPr>
      </p:pic>
      <p:pic>
        <p:nvPicPr>
          <p:cNvPr id="7" name="Immagine 6">
            <a:extLst>
              <a:ext uri="{FF2B5EF4-FFF2-40B4-BE49-F238E27FC236}">
                <a16:creationId xmlns:a16="http://schemas.microsoft.com/office/drawing/2014/main" id="{2A143079-D7A0-3A18-F193-BEEB9E7B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3906"/>
            <a:ext cx="6857999" cy="750094"/>
          </a:xfrm>
          <a:prstGeom prst="rect">
            <a:avLst/>
          </a:prstGeom>
        </p:spPr>
      </p:pic>
      <p:sp>
        <p:nvSpPr>
          <p:cNvPr id="10" name="CasellaDiTesto 9">
            <a:extLst>
              <a:ext uri="{FF2B5EF4-FFF2-40B4-BE49-F238E27FC236}">
                <a16:creationId xmlns:a16="http://schemas.microsoft.com/office/drawing/2014/main" id="{F1850405-256C-E1B3-AAAF-9616D435FD1D}"/>
              </a:ext>
            </a:extLst>
          </p:cNvPr>
          <p:cNvSpPr txBox="1"/>
          <p:nvPr/>
        </p:nvSpPr>
        <p:spPr>
          <a:xfrm>
            <a:off x="350044" y="3326439"/>
            <a:ext cx="6215063" cy="1546577"/>
          </a:xfrm>
          <a:prstGeom prst="rect">
            <a:avLst/>
          </a:prstGeom>
          <a:noFill/>
        </p:spPr>
        <p:txBody>
          <a:bodyPr wrap="square" rtlCol="0">
            <a:spAutoFit/>
          </a:bodyPr>
          <a:lstStyle/>
          <a:p>
            <a:r>
              <a:rPr lang="it-IT" sz="1350" dirty="0">
                <a:solidFill>
                  <a:schemeClr val="tx1">
                    <a:lumMod val="65000"/>
                    <a:lumOff val="35000"/>
                  </a:schemeClr>
                </a:solidFill>
              </a:rPr>
              <a:t>Grazie</a:t>
            </a:r>
            <a:r>
              <a:rPr lang="it-IT" sz="1350" dirty="0">
                <a:solidFill>
                  <a:srgbClr val="646464"/>
                </a:solidFill>
              </a:rPr>
              <a:t> a collaborazioni con studi professionali, Immobiliare 80 Milano è in grado di offrire un servizio a 360° nel settore della </a:t>
            </a:r>
            <a:r>
              <a:rPr lang="it-IT" sz="1350" b="1" dirty="0">
                <a:solidFill>
                  <a:srgbClr val="646464"/>
                </a:solidFill>
              </a:rPr>
              <a:t>vendita o locazione di immobili</a:t>
            </a:r>
            <a:r>
              <a:rPr lang="it-IT" sz="1350" dirty="0">
                <a:solidFill>
                  <a:srgbClr val="646464"/>
                </a:solidFill>
              </a:rPr>
              <a:t> per soddisfare le esigenze di ogni singolo cliente.</a:t>
            </a:r>
            <a:br>
              <a:rPr lang="it-IT" sz="1350" dirty="0"/>
            </a:br>
            <a:br>
              <a:rPr lang="it-IT" sz="1350" dirty="0"/>
            </a:br>
            <a:r>
              <a:rPr lang="it-IT" sz="1350" dirty="0">
                <a:solidFill>
                  <a:srgbClr val="646464"/>
                </a:solidFill>
              </a:rPr>
              <a:t>Ciò che caratterizza la nostra agenzia immobiliare è </a:t>
            </a:r>
            <a:r>
              <a:rPr lang="it-IT" sz="1350" b="1" dirty="0">
                <a:solidFill>
                  <a:srgbClr val="646464"/>
                </a:solidFill>
              </a:rPr>
              <a:t>il legame che si genera tra il cliente e il professionista</a:t>
            </a:r>
            <a:r>
              <a:rPr lang="it-IT" sz="1350" dirty="0">
                <a:solidFill>
                  <a:srgbClr val="646464"/>
                </a:solidFill>
              </a:rPr>
              <a:t>, dove quest’ultimo sarà sempre a disposizione per ogni tipo di chiarimento inerente le </a:t>
            </a:r>
            <a:r>
              <a:rPr lang="it-IT" sz="1350" b="1" dirty="0">
                <a:solidFill>
                  <a:srgbClr val="646464"/>
                </a:solidFill>
              </a:rPr>
              <a:t>vendite e gli affitti di case a Milano</a:t>
            </a:r>
            <a:r>
              <a:rPr lang="it-IT" sz="1350" dirty="0">
                <a:solidFill>
                  <a:srgbClr val="646464"/>
                </a:solidFill>
              </a:rPr>
              <a:t>.</a:t>
            </a:r>
            <a:endParaRPr lang="it-IT" sz="1350" dirty="0">
              <a:solidFill>
                <a:schemeClr val="bg1">
                  <a:lumMod val="50000"/>
                </a:schemeClr>
              </a:solidFill>
            </a:endParaRPr>
          </a:p>
        </p:txBody>
      </p:sp>
      <p:pic>
        <p:nvPicPr>
          <p:cNvPr id="6" name="Immagine 5">
            <a:extLst>
              <a:ext uri="{FF2B5EF4-FFF2-40B4-BE49-F238E27FC236}">
                <a16:creationId xmlns:a16="http://schemas.microsoft.com/office/drawing/2014/main" id="{D74BCCEB-58A4-5E0C-3A05-B52A127F6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036" y="5090016"/>
            <a:ext cx="4646070" cy="1063558"/>
          </a:xfrm>
          <a:prstGeom prst="rect">
            <a:avLst/>
          </a:prstGeom>
        </p:spPr>
      </p:pic>
    </p:spTree>
    <p:extLst>
      <p:ext uri="{BB962C8B-B14F-4D97-AF65-F5344CB8AC3E}">
        <p14:creationId xmlns:p14="http://schemas.microsoft.com/office/powerpoint/2010/main" val="69624375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551</Words>
  <Application>Microsoft Macintosh PowerPoint</Application>
  <PresentationFormat>Presentazione su schermo (4:3)</PresentationFormat>
  <Paragraphs>51</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Ayuthaya</vt:lpstr>
      <vt:lpstr>Bookman Old Style</vt:lpstr>
      <vt:lpstr>Calibri</vt:lpstr>
      <vt:lpstr>Calibri Light</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 Veronesi</dc:creator>
  <cp:lastModifiedBy>alessandra ricco</cp:lastModifiedBy>
  <cp:revision>15</cp:revision>
  <dcterms:created xsi:type="dcterms:W3CDTF">2022-07-13T07:03:38Z</dcterms:created>
  <dcterms:modified xsi:type="dcterms:W3CDTF">2023-01-23T09:33:03Z</dcterms:modified>
</cp:coreProperties>
</file>